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56" r:id="rId17"/>
    <p:sldId id="257" r:id="rId18"/>
    <p:sldId id="280" r:id="rId19"/>
    <p:sldId id="281" r:id="rId20"/>
    <p:sldId id="282" r:id="rId21"/>
    <p:sldId id="283" r:id="rId22"/>
    <p:sldId id="258" r:id="rId23"/>
    <p:sldId id="284" r:id="rId24"/>
    <p:sldId id="259" r:id="rId25"/>
    <p:sldId id="260" r:id="rId26"/>
    <p:sldId id="261" r:id="rId27"/>
    <p:sldId id="262" r:id="rId28"/>
    <p:sldId id="263" r:id="rId29"/>
    <p:sldId id="264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0DE81-FB95-4FB3-8D4C-17CC4B9B2362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8903-F8F6-4D01-92F0-836909D33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5EE3F7-5BA9-4F65-8A4D-C7FD8480A1D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There are 64.000 Cooperatives</a:t>
            </a:r>
          </a:p>
          <a:p>
            <a:r>
              <a:rPr lang="en-US" altLang="en-US"/>
              <a:t>50% are operating</a:t>
            </a:r>
          </a:p>
        </p:txBody>
      </p:sp>
    </p:spTree>
    <p:extLst>
      <p:ext uri="{BB962C8B-B14F-4D97-AF65-F5344CB8AC3E}">
        <p14:creationId xmlns:p14="http://schemas.microsoft.com/office/powerpoint/2010/main" val="4215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EBC0B-A20F-4293-AD5B-6D82493DEA7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Income can be lost</a:t>
            </a:r>
          </a:p>
          <a:p>
            <a:r>
              <a:rPr lang="en-US" altLang="en-US"/>
              <a:t>If we draw our income, it looks something like this going up, up and steady.</a:t>
            </a:r>
          </a:p>
          <a:p>
            <a:r>
              <a:rPr lang="en-US" altLang="en-US"/>
              <a:t>But during retirement, it goes down drastically like this.</a:t>
            </a:r>
          </a:p>
          <a:p>
            <a:r>
              <a:rPr lang="en-US" altLang="en-US"/>
              <a:t>Sometimes, we don’t even get to retirement</a:t>
            </a:r>
          </a:p>
          <a:p>
            <a:r>
              <a:rPr lang="en-US" altLang="en-US"/>
              <a:t>Income is lost through sudden unemployment, business failure, sickness or death.</a:t>
            </a:r>
          </a:p>
        </p:txBody>
      </p:sp>
    </p:spTree>
    <p:extLst>
      <p:ext uri="{BB962C8B-B14F-4D97-AF65-F5344CB8AC3E}">
        <p14:creationId xmlns:p14="http://schemas.microsoft.com/office/powerpoint/2010/main" val="47976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52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F8503-A940-4047-8F9B-2F3C25E7A56F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7BFE5-90BC-47EC-9C68-59C6E93E3F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36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1BB3A-B42E-4202-8469-41F0CBC2FD60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B50E0-C3A2-4826-BA85-9954409E62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6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B7250-1E79-4AF6-9338-EA3F04BCAB86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9E8EEC-0E6B-42D2-9277-4793589053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37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87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3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97757-0DC6-4558-B5EA-E33D5ABA4305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4276BF-9982-46F6-8330-790BEEBFBE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12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A8EC7-77E5-4D29-83CB-122D9FAF0C10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EC6B5-A175-404A-A0AD-6213D99B72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25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0D909-FD5E-482F-B54B-37E4130FD88C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80F97-A194-499B-AC4A-2E245FC107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33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32FBC-2459-45E7-9764-CA79FB4C2E6E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84343-2E49-4FE3-8276-AD2770582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12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D44DE-D3C2-44CE-9373-6E190C4120E9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A3F82-B232-476E-8285-70936DE12E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52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9DEFD-0A88-4635-B2FB-66A6C2291EEB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EB1585-5451-4417-8A10-EEF2A17350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2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A4D79-BD13-4833-B6CC-1786565D21CB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032FF-7DF8-43C5-9083-C6328F3B80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50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6088B-86E5-422A-B21D-3897D68651A1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A9925E-AD90-4455-8E17-077514E200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47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353ADB-D899-41D2-9787-79017E3F074D}" type="datetimeFigureOut">
              <a:rPr lang="en-US"/>
              <a:pPr>
                <a:defRPr/>
              </a:pPr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2CA63E1-D6EA-4AA1-A6A5-264A528525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wav"/><Relationship Id="rId3" Type="http://schemas.openxmlformats.org/officeDocument/2006/relationships/audio" Target="../media/audio2.wav"/><Relationship Id="rId7" Type="http://schemas.openxmlformats.org/officeDocument/2006/relationships/audio" Target="../media/audio7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6.wav"/><Relationship Id="rId5" Type="http://schemas.openxmlformats.org/officeDocument/2006/relationships/audio" Target="../media/audio5.wav"/><Relationship Id="rId4" Type="http://schemas.openxmlformats.org/officeDocument/2006/relationships/audio" Target="../media/audio4.wav"/><Relationship Id="rId9" Type="http://schemas.openxmlformats.org/officeDocument/2006/relationships/audio" Target="../media/audio9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685800" y="2130425"/>
            <a:ext cx="7772400" cy="147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Why be an entrepreneur?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 err="1"/>
              <a:t>Technopreneurship</a:t>
            </a:r>
            <a:endParaRPr lang="en-US" altLang="en-US" sz="2800" dirty="0"/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800" dirty="0" err="1" smtClean="0"/>
              <a:t>SoCIT</a:t>
            </a:r>
            <a:r>
              <a:rPr lang="en-US" altLang="en-US" sz="2800" dirty="0" smtClean="0"/>
              <a:t> – Asia Pacific College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69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762000" y="1143000"/>
            <a:ext cx="8001000" cy="4724400"/>
            <a:chOff x="480" y="720"/>
            <a:chExt cx="5040" cy="2976"/>
          </a:xfrm>
        </p:grpSpPr>
        <p:grpSp>
          <p:nvGrpSpPr>
            <p:cNvPr id="14339" name="Group 3"/>
            <p:cNvGrpSpPr>
              <a:grpSpLocks/>
            </p:cNvGrpSpPr>
            <p:nvPr/>
          </p:nvGrpSpPr>
          <p:grpSpPr bwMode="auto">
            <a:xfrm>
              <a:off x="480" y="720"/>
              <a:ext cx="5040" cy="2976"/>
              <a:chOff x="912" y="1056"/>
              <a:chExt cx="3840" cy="2477"/>
            </a:xfrm>
          </p:grpSpPr>
          <p:graphicFrame>
            <p:nvGraphicFramePr>
              <p:cNvPr id="14340" name="Object 4"/>
              <p:cNvGraphicFramePr>
                <a:graphicFrameLocks noChangeAspect="1"/>
              </p:cNvGraphicFramePr>
              <p:nvPr/>
            </p:nvGraphicFramePr>
            <p:xfrm>
              <a:off x="912" y="1056"/>
              <a:ext cx="3840" cy="24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4" name="Bitmap Image" r:id="rId3" imgW="9152381" imgH="5904762" progId="Paint.Picture">
                      <p:embed/>
                    </p:oleObj>
                  </mc:Choice>
                  <mc:Fallback>
                    <p:oleObj name="Bitmap Image" r:id="rId3" imgW="9152381" imgH="5904762" progId="Paint.Picture">
                      <p:embed/>
                      <p:pic>
                        <p:nvPicPr>
                          <p:cNvPr id="1434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1056"/>
                            <a:ext cx="3840" cy="24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1" name="Object 5"/>
              <p:cNvGraphicFramePr>
                <a:graphicFrameLocks noChangeAspect="1"/>
              </p:cNvGraphicFramePr>
              <p:nvPr/>
            </p:nvGraphicFramePr>
            <p:xfrm>
              <a:off x="3024" y="1680"/>
              <a:ext cx="1050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5" name="Bitmap Image" r:id="rId5" imgW="1809524" imgH="295238" progId="Paint.Picture">
                      <p:embed/>
                    </p:oleObj>
                  </mc:Choice>
                  <mc:Fallback>
                    <p:oleObj name="Bitmap Image" r:id="rId5" imgW="1809524" imgH="295238" progId="Paint.Picture">
                      <p:embed/>
                      <p:pic>
                        <p:nvPicPr>
                          <p:cNvPr id="1434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1680"/>
                            <a:ext cx="1050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342" name="Object 6"/>
            <p:cNvGraphicFramePr>
              <a:graphicFrameLocks noChangeAspect="1"/>
            </p:cNvGraphicFramePr>
            <p:nvPr/>
          </p:nvGraphicFramePr>
          <p:xfrm>
            <a:off x="3189" y="1239"/>
            <a:ext cx="1551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Bitmap Image" r:id="rId7" imgW="2104762" imgH="352474" progId="Paint.Picture">
                    <p:embed/>
                  </p:oleObj>
                </mc:Choice>
                <mc:Fallback>
                  <p:oleObj name="Bitmap Image" r:id="rId7" imgW="2104762" imgH="352474" progId="Paint.Picture">
                    <p:embed/>
                    <p:pic>
                      <p:nvPicPr>
                        <p:cNvPr id="143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" y="1239"/>
                          <a:ext cx="1551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3" name="Object 7"/>
            <p:cNvGraphicFramePr>
              <a:graphicFrameLocks noChangeAspect="1"/>
            </p:cNvGraphicFramePr>
            <p:nvPr/>
          </p:nvGraphicFramePr>
          <p:xfrm>
            <a:off x="3693" y="1700"/>
            <a:ext cx="437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Bitmap Image" r:id="rId9" imgW="600159" imgH="295238" progId="Paint.Picture">
                    <p:embed/>
                  </p:oleObj>
                </mc:Choice>
                <mc:Fallback>
                  <p:oleObj name="Bitmap Image" r:id="rId9" imgW="600159" imgH="295238" progId="Paint.Picture">
                    <p:embed/>
                    <p:pic>
                      <p:nvPicPr>
                        <p:cNvPr id="1434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3" y="1700"/>
                          <a:ext cx="437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4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389063" y="76200"/>
            <a:ext cx="7145337" cy="914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Where the Income Goes</a:t>
            </a:r>
            <a:endParaRPr lang="en-US" altLang="en-US" sz="2800" b="1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295400" y="1600200"/>
            <a:ext cx="2819400" cy="866775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4419600" y="1711325"/>
            <a:ext cx="3429000" cy="137160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1312863" y="3716338"/>
            <a:ext cx="1676400" cy="137160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2514600" y="4038600"/>
            <a:ext cx="2057400" cy="137160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4572000" y="3956050"/>
            <a:ext cx="1755775" cy="1066800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 rot="1946808">
            <a:off x="5222875" y="3775075"/>
            <a:ext cx="2633663" cy="949325"/>
          </a:xfrm>
          <a:prstGeom prst="rtTriangle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INCOME</a:t>
            </a:r>
            <a:r>
              <a:rPr lang="en-US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914400" y="1219200"/>
            <a:ext cx="6629400" cy="4267200"/>
            <a:chOff x="576" y="768"/>
            <a:chExt cx="4176" cy="2688"/>
          </a:xfrm>
        </p:grpSpPr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576" y="768"/>
              <a:ext cx="4176" cy="2688"/>
            </a:xfrm>
            <a:prstGeom prst="rtTriangle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5" name="Line 5"/>
            <p:cNvSpPr>
              <a:spLocks noChangeShapeType="1"/>
            </p:cNvSpPr>
            <p:nvPr/>
          </p:nvSpPr>
          <p:spPr bwMode="auto">
            <a:xfrm>
              <a:off x="576" y="2976"/>
              <a:ext cx="3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auto">
            <a:xfrm>
              <a:off x="576" y="2448"/>
              <a:ext cx="25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auto">
            <a:xfrm>
              <a:off x="576" y="2016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68" name="Group 8"/>
          <p:cNvGrpSpPr>
            <a:grpSpLocks/>
          </p:cNvGrpSpPr>
          <p:nvPr/>
        </p:nvGrpSpPr>
        <p:grpSpPr bwMode="auto">
          <a:xfrm>
            <a:off x="1066800" y="2468563"/>
            <a:ext cx="3733800" cy="2911475"/>
            <a:chOff x="672" y="1411"/>
            <a:chExt cx="2352" cy="1834"/>
          </a:xfrm>
        </p:grpSpPr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1536" y="2880"/>
              <a:ext cx="1440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POVERTY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1056" y="2376"/>
              <a:ext cx="196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BASIC NEEDS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864" y="1920"/>
              <a:ext cx="148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COMFORT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672" y="1411"/>
              <a:ext cx="1632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LUXURY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4329113" y="2595563"/>
            <a:ext cx="1266825" cy="1081087"/>
          </a:xfrm>
          <a:prstGeom prst="ellipse">
            <a:avLst/>
          </a:prstGeom>
          <a:solidFill>
            <a:srgbClr val="FF66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effectLst>
                  <a:outerShdw blurRad="38100" dist="38100" dir="2700000" algn="tl">
                    <a:srgbClr val="FFFFFF"/>
                  </a:outerShdw>
                </a:effectLst>
              </a:rPr>
              <a:t>Family</a:t>
            </a:r>
            <a:endParaRPr lang="en-US" altLang="en-US" sz="14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1371600" y="3327400"/>
            <a:ext cx="23622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COMFORT</a:t>
            </a:r>
            <a:endParaRPr lang="en-US" altLang="en-US" sz="14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1066800" y="228600"/>
            <a:ext cx="7620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Your Standard of Living </a:t>
            </a:r>
            <a:endParaRPr lang="en-US" altLang="en-US" sz="360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1298575" y="914400"/>
            <a:ext cx="3200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0">
                <a:solidFill>
                  <a:srgbClr val="009900"/>
                </a:solidFill>
                <a:latin typeface="An ode to noone" pitchFamily="2" charset="0"/>
              </a:rPr>
              <a:t>Prices</a:t>
            </a: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4495800" y="990600"/>
            <a:ext cx="327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4000">
                <a:solidFill>
                  <a:srgbClr val="009900"/>
                </a:solidFill>
                <a:latin typeface="An ode to noone" pitchFamily="2" charset="0"/>
              </a:rPr>
              <a:t>PESO VALUE</a:t>
            </a:r>
          </a:p>
        </p:txBody>
      </p:sp>
      <p:sp>
        <p:nvSpPr>
          <p:cNvPr id="15378" name="AutoShape 18"/>
          <p:cNvSpPr>
            <a:spLocks noChangeArrowheads="1"/>
          </p:cNvSpPr>
          <p:nvPr/>
        </p:nvSpPr>
        <p:spPr bwMode="auto">
          <a:xfrm rot="686822">
            <a:off x="3810000" y="914400"/>
            <a:ext cx="358775" cy="838200"/>
          </a:xfrm>
          <a:prstGeom prst="upArrow">
            <a:avLst>
              <a:gd name="adj1" fmla="val 50000"/>
              <a:gd name="adj2" fmla="val 5840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AutoShape 19"/>
          <p:cNvSpPr>
            <a:spLocks noChangeArrowheads="1"/>
          </p:cNvSpPr>
          <p:nvPr/>
        </p:nvSpPr>
        <p:spPr bwMode="auto">
          <a:xfrm rot="11486822">
            <a:off x="7696200" y="982663"/>
            <a:ext cx="381000" cy="846137"/>
          </a:xfrm>
          <a:prstGeom prst="upArrow">
            <a:avLst>
              <a:gd name="adj1" fmla="val 50000"/>
              <a:gd name="adj2" fmla="val 55521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 autoUpdateAnimBg="0"/>
      <p:bldP spid="15373" grpId="0" animBg="1" autoUpdateAnimBg="0"/>
      <p:bldP spid="15374" grpId="0" animBg="1" autoUpdateAnimBg="0"/>
      <p:bldP spid="15375" grpId="0" autoUpdateAnimBg="0"/>
      <p:bldP spid="15376" grpId="0" autoUpdateAnimBg="0"/>
      <p:bldP spid="1537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ChangeArrowheads="1"/>
          </p:cNvSpPr>
          <p:nvPr/>
        </p:nvSpPr>
        <p:spPr bwMode="auto">
          <a:xfrm rot="1946808">
            <a:off x="5257800" y="3810000"/>
            <a:ext cx="2633663" cy="949325"/>
          </a:xfrm>
          <a:prstGeom prst="rtTriangle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INCOME</a:t>
            </a:r>
            <a:r>
              <a:rPr lang="en-US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914400" y="1219200"/>
            <a:ext cx="6629400" cy="4267200"/>
            <a:chOff x="576" y="768"/>
            <a:chExt cx="4176" cy="2688"/>
          </a:xfrm>
        </p:grpSpPr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576" y="768"/>
              <a:ext cx="4176" cy="2688"/>
            </a:xfrm>
            <a:prstGeom prst="rtTriangle">
              <a:avLst/>
            </a:prstGeom>
            <a:solidFill>
              <a:srgbClr val="0000CC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" name="Line 5"/>
            <p:cNvSpPr>
              <a:spLocks noChangeShapeType="1"/>
            </p:cNvSpPr>
            <p:nvPr/>
          </p:nvSpPr>
          <p:spPr bwMode="auto">
            <a:xfrm>
              <a:off x="576" y="2976"/>
              <a:ext cx="340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>
              <a:off x="576" y="2448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1" name="Line 7"/>
            <p:cNvSpPr>
              <a:spLocks noChangeShapeType="1"/>
            </p:cNvSpPr>
            <p:nvPr/>
          </p:nvSpPr>
          <p:spPr bwMode="auto">
            <a:xfrm>
              <a:off x="576" y="2016"/>
              <a:ext cx="192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1066800" y="2468563"/>
            <a:ext cx="3733800" cy="2911475"/>
            <a:chOff x="672" y="1411"/>
            <a:chExt cx="2352" cy="1834"/>
          </a:xfrm>
        </p:grpSpPr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1536" y="2880"/>
              <a:ext cx="1440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POVERTY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1056" y="2376"/>
              <a:ext cx="196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BASIC NEEDS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864" y="1920"/>
              <a:ext cx="148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1C1C1C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COMFORT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672" y="1411"/>
              <a:ext cx="1632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LUXURY</a:t>
              </a:r>
              <a:endParaRPr lang="en-US" altLang="en-US" sz="14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4346575" y="2635250"/>
            <a:ext cx="1266825" cy="1081088"/>
          </a:xfrm>
          <a:prstGeom prst="ellipse">
            <a:avLst/>
          </a:prstGeom>
          <a:solidFill>
            <a:srgbClr val="FF66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effectLst>
                  <a:outerShdw blurRad="38100" dist="38100" dir="2700000" algn="tl">
                    <a:srgbClr val="FFFFFF"/>
                  </a:outerShdw>
                </a:effectLst>
              </a:rPr>
              <a:t>Family</a:t>
            </a:r>
            <a:endParaRPr lang="en-US" altLang="en-US" sz="14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066800" y="228600"/>
            <a:ext cx="7620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The BIG QUESTION: </a:t>
            </a:r>
            <a:endParaRPr lang="en-US" altLang="en-US" sz="360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1371600" y="3327400"/>
            <a:ext cx="23622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COMFORT</a:t>
            </a:r>
            <a:endParaRPr lang="en-US" altLang="en-US" sz="14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600200" y="990600"/>
            <a:ext cx="6096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en-US" sz="2800">
                <a:solidFill>
                  <a:srgbClr val="FF0000"/>
                </a:solidFill>
                <a:latin typeface="XitRAM!" pitchFamily="34" charset="0"/>
              </a:rPr>
              <a:t>HOW WILL YOU STRETCH YOUR BUDGET?</a:t>
            </a:r>
          </a:p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 rot="1946808">
            <a:off x="5257800" y="3810000"/>
            <a:ext cx="2633663" cy="949325"/>
          </a:xfrm>
          <a:prstGeom prst="rtTriangle">
            <a:avLst/>
          </a:prstGeom>
          <a:solidFill>
            <a:schemeClr val="bg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en-US" sz="2400" b="1">
                <a:solidFill>
                  <a:schemeClr val="bg1"/>
                </a:solidFill>
              </a:rPr>
              <a:t>INCOME</a:t>
            </a:r>
            <a:r>
              <a:rPr lang="en-US" altLang="en-US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4310063" y="2540000"/>
            <a:ext cx="1384300" cy="11842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solidFill>
                  <a:schemeClr val="bg1"/>
                </a:solidFill>
              </a:rPr>
              <a:t>Family</a:t>
            </a:r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1371600" y="3322638"/>
            <a:ext cx="2362200" cy="457200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COMFORT</a:t>
            </a:r>
            <a:endParaRPr lang="en-US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1371600" y="4086225"/>
            <a:ext cx="37338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NEEDS</a:t>
            </a:r>
            <a:endParaRPr lang="en-US" altLang="en-US" sz="14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405" name="AutoShape 21"/>
          <p:cNvSpPr>
            <a:spLocks noChangeArrowheads="1"/>
          </p:cNvSpPr>
          <p:nvPr/>
        </p:nvSpPr>
        <p:spPr bwMode="auto">
          <a:xfrm rot="1946808">
            <a:off x="6113463" y="4308475"/>
            <a:ext cx="1812925" cy="762000"/>
          </a:xfrm>
          <a:prstGeom prst="rtTriangle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en-US" sz="1600" b="1">
                <a:effectLst>
                  <a:outerShdw blurRad="38100" dist="38100" dir="2700000" algn="tl">
                    <a:srgbClr val="FFFFFF"/>
                  </a:outerShdw>
                </a:effectLst>
              </a:rPr>
              <a:t>INCOME</a:t>
            </a:r>
            <a:r>
              <a:rPr lang="en-US" altLang="en-US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 flipV="1">
            <a:off x="5334000" y="3581400"/>
            <a:ext cx="838200" cy="533400"/>
          </a:xfrm>
          <a:prstGeom prst="line">
            <a:avLst/>
          </a:prstGeom>
          <a:noFill/>
          <a:ln w="76200">
            <a:solidFill>
              <a:srgbClr val="00990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5715000" y="1905000"/>
            <a:ext cx="228600" cy="1828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5200650" y="3176588"/>
            <a:ext cx="1266825" cy="1081087"/>
          </a:xfrm>
          <a:prstGeom prst="ellipse">
            <a:avLst/>
          </a:prstGeom>
          <a:solidFill>
            <a:srgbClr val="FF66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effectLst>
                  <a:outerShdw blurRad="38100" dist="38100" dir="2700000" algn="tl">
                    <a:srgbClr val="FFFFFF"/>
                  </a:outerShdw>
                </a:effectLst>
              </a:rPr>
              <a:t>Family</a:t>
            </a:r>
            <a:endParaRPr lang="en-US" altLang="en-US" sz="14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39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nimBg="1" autoUpdateAnimBg="0"/>
      <p:bldP spid="16397" grpId="0" animBg="1" autoUpdateAnimBg="0"/>
      <p:bldP spid="16398" grpId="0" autoUpdateAnimBg="0"/>
      <p:bldP spid="16399" grpId="0" animBg="1" autoUpdateAnimBg="0"/>
      <p:bldP spid="16400" grpId="0" autoUpdateAnimBg="0"/>
      <p:bldP spid="16401" grpId="0" animBg="1" autoUpdateAnimBg="0"/>
      <p:bldP spid="16402" grpId="0" animBg="1" autoUpdateAnimBg="0"/>
      <p:bldP spid="16403" grpId="0" animBg="1" autoUpdateAnimBg="0"/>
      <p:bldP spid="16404" grpId="0" animBg="1" autoUpdateAnimBg="0"/>
      <p:bldP spid="16405" grpId="0" animBg="1" autoUpdateAnimBg="0"/>
      <p:bldP spid="1640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0" name="AutoShape 2"/>
          <p:cNvCxnSpPr>
            <a:cxnSpLocks noChangeShapeType="1"/>
          </p:cNvCxnSpPr>
          <p:nvPr/>
        </p:nvCxnSpPr>
        <p:spPr bwMode="auto">
          <a:xfrm flipV="1">
            <a:off x="1527175" y="3241675"/>
            <a:ext cx="838200" cy="2133600"/>
          </a:xfrm>
          <a:prstGeom prst="straightConnector1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1" name="Line 3"/>
          <p:cNvSpPr>
            <a:spLocks noChangeShapeType="1"/>
          </p:cNvSpPr>
          <p:nvPr/>
        </p:nvSpPr>
        <p:spPr bwMode="auto">
          <a:xfrm flipV="1">
            <a:off x="2365375" y="3046413"/>
            <a:ext cx="1295400" cy="228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V="1">
            <a:off x="3660775" y="2298700"/>
            <a:ext cx="137160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V="1">
            <a:off x="5032375" y="2292350"/>
            <a:ext cx="1730375" cy="63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V="1">
            <a:off x="6737350" y="2279650"/>
            <a:ext cx="0" cy="2971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6767513" y="5218113"/>
            <a:ext cx="16002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6781800" y="5345113"/>
            <a:ext cx="1824038" cy="3048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 sz="1400" b="1">
                <a:effectLst>
                  <a:outerShdw blurRad="38100" dist="38100" dir="2700000" algn="tl">
                    <a:srgbClr val="FFFFFF"/>
                  </a:outerShdw>
                </a:effectLst>
              </a:rPr>
              <a:t>RETIREMENT</a:t>
            </a:r>
            <a:endParaRPr lang="en-US" altLang="en-US" sz="14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7315200" y="3498850"/>
            <a:ext cx="1295400" cy="5905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INCOME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18" name="AutoShape 10"/>
          <p:cNvSpPr>
            <a:spLocks/>
          </p:cNvSpPr>
          <p:nvPr/>
        </p:nvSpPr>
        <p:spPr bwMode="auto">
          <a:xfrm>
            <a:off x="6781800" y="2282825"/>
            <a:ext cx="458788" cy="2906713"/>
          </a:xfrm>
          <a:prstGeom prst="rightBrace">
            <a:avLst>
              <a:gd name="adj1" fmla="val 5279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rgbClr val="333333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58738" y="796925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5F5F5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altLang="en-US" sz="4400">
                <a:solidFill>
                  <a:srgbClr val="FF0000"/>
                </a:solidFill>
                <a:latin typeface="Melted Moments" pitchFamily="2" charset="0"/>
              </a:rPr>
              <a:t>Inability to SAVE for the FUTURE!</a:t>
            </a:r>
            <a:endParaRPr lang="en-US" altLang="en-US" sz="3200">
              <a:solidFill>
                <a:srgbClr val="FF0000"/>
              </a:solidFill>
              <a:latin typeface="Melted Moments" pitchFamily="2" charset="0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527175" y="1882775"/>
            <a:ext cx="7124700" cy="3767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1524000" y="3470275"/>
            <a:ext cx="1143000" cy="1905000"/>
          </a:xfrm>
          <a:prstGeom prst="line">
            <a:avLst/>
          </a:prstGeom>
          <a:noFill/>
          <a:ln w="57150" cmpd="thickThin">
            <a:solidFill>
              <a:srgbClr val="9933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V="1">
            <a:off x="5029200" y="2479675"/>
            <a:ext cx="533400" cy="381000"/>
          </a:xfrm>
          <a:prstGeom prst="line">
            <a:avLst/>
          </a:prstGeom>
          <a:noFill/>
          <a:ln w="57150" cmpd="thickThin">
            <a:solidFill>
              <a:srgbClr val="9933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 rot="-5553842">
            <a:off x="6257925" y="1879601"/>
            <a:ext cx="611187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Expenses</a:t>
            </a:r>
            <a:endParaRPr lang="en-US" altLang="en-US" sz="2800" b="1">
              <a:solidFill>
                <a:srgbClr val="99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V="1">
            <a:off x="5581650" y="2327275"/>
            <a:ext cx="2895600" cy="152400"/>
          </a:xfrm>
          <a:prstGeom prst="line">
            <a:avLst/>
          </a:prstGeom>
          <a:noFill/>
          <a:ln w="57150" cmpd="thickThin">
            <a:solidFill>
              <a:srgbClr val="993300"/>
            </a:solidFill>
            <a:round/>
            <a:headEnd/>
            <a:tailEnd type="triangle" w="med" len="med"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 flipV="1">
            <a:off x="2667000" y="2860675"/>
            <a:ext cx="2362200" cy="609600"/>
          </a:xfrm>
          <a:prstGeom prst="line">
            <a:avLst/>
          </a:prstGeom>
          <a:noFill/>
          <a:ln w="57150" cmpd="thickThin">
            <a:solidFill>
              <a:srgbClr val="9933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>
            <a:off x="3630613" y="3033713"/>
            <a:ext cx="636587" cy="26447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572000" y="3621088"/>
            <a:ext cx="1604963" cy="3460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LOST INCOME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560888" y="4087813"/>
            <a:ext cx="3429000" cy="396875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Sudden Unemployment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560888" y="4586288"/>
            <a:ext cx="3440112" cy="396875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Business Failure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4572000" y="5119688"/>
            <a:ext cx="3425825" cy="396875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Death and Sickness</a:t>
            </a:r>
          </a:p>
        </p:txBody>
      </p:sp>
      <p:sp>
        <p:nvSpPr>
          <p:cNvPr id="17431" name="AutoShape 23"/>
          <p:cNvSpPr>
            <a:spLocks/>
          </p:cNvSpPr>
          <p:nvPr/>
        </p:nvSpPr>
        <p:spPr bwMode="auto">
          <a:xfrm rot="-769066">
            <a:off x="4032250" y="2955925"/>
            <a:ext cx="458788" cy="2646363"/>
          </a:xfrm>
          <a:prstGeom prst="rightBrace">
            <a:avLst>
              <a:gd name="adj1" fmla="val 48068"/>
              <a:gd name="adj2" fmla="val 38583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en-US" sz="2000" b="1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 rot="-6007850">
            <a:off x="2605882" y="2291556"/>
            <a:ext cx="611188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Income</a:t>
            </a:r>
            <a:endParaRPr lang="en-US" alt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33" name="Line 25"/>
          <p:cNvSpPr>
            <a:spLocks noChangeShapeType="1"/>
          </p:cNvSpPr>
          <p:nvPr/>
        </p:nvSpPr>
        <p:spPr bwMode="auto">
          <a:xfrm flipV="1">
            <a:off x="1524000" y="3316288"/>
            <a:ext cx="533400" cy="1981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434" name="Line 26"/>
          <p:cNvSpPr>
            <a:spLocks noChangeShapeType="1"/>
          </p:cNvSpPr>
          <p:nvPr/>
        </p:nvSpPr>
        <p:spPr bwMode="auto">
          <a:xfrm flipV="1">
            <a:off x="2057400" y="3046413"/>
            <a:ext cx="1592263" cy="2698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7435" name="Group 27"/>
          <p:cNvGrpSpPr>
            <a:grpSpLocks/>
          </p:cNvGrpSpPr>
          <p:nvPr/>
        </p:nvGrpSpPr>
        <p:grpSpPr bwMode="auto">
          <a:xfrm>
            <a:off x="457200" y="2020888"/>
            <a:ext cx="8077200" cy="4341812"/>
            <a:chOff x="288" y="1104"/>
            <a:chExt cx="5088" cy="2735"/>
          </a:xfrm>
        </p:grpSpPr>
        <p:sp>
          <p:nvSpPr>
            <p:cNvPr id="17436" name="Line 28"/>
            <p:cNvSpPr>
              <a:spLocks noChangeShapeType="1"/>
            </p:cNvSpPr>
            <p:nvPr/>
          </p:nvSpPr>
          <p:spPr bwMode="auto">
            <a:xfrm>
              <a:off x="4464" y="3409"/>
              <a:ext cx="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Line 29"/>
            <p:cNvSpPr>
              <a:spLocks noChangeShapeType="1"/>
            </p:cNvSpPr>
            <p:nvPr/>
          </p:nvSpPr>
          <p:spPr bwMode="auto">
            <a:xfrm>
              <a:off x="2676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7438" name="Group 30"/>
            <p:cNvGrpSpPr>
              <a:grpSpLocks/>
            </p:cNvGrpSpPr>
            <p:nvPr/>
          </p:nvGrpSpPr>
          <p:grpSpPr bwMode="auto">
            <a:xfrm>
              <a:off x="288" y="1104"/>
              <a:ext cx="4273" cy="2735"/>
              <a:chOff x="288" y="1104"/>
              <a:chExt cx="4273" cy="2735"/>
            </a:xfrm>
          </p:grpSpPr>
          <p:sp>
            <p:nvSpPr>
              <p:cNvPr id="17439" name="Line 31"/>
              <p:cNvSpPr>
                <a:spLocks noChangeShapeType="1"/>
              </p:cNvSpPr>
              <p:nvPr/>
            </p:nvSpPr>
            <p:spPr bwMode="auto">
              <a:xfrm>
                <a:off x="4225" y="3409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0" name="Oval 32"/>
              <p:cNvSpPr>
                <a:spLocks noChangeArrowheads="1"/>
              </p:cNvSpPr>
              <p:nvPr/>
            </p:nvSpPr>
            <p:spPr bwMode="auto">
              <a:xfrm>
                <a:off x="4021" y="3493"/>
                <a:ext cx="426" cy="330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lang="en-US" altLang="en-US"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65</a:t>
                </a:r>
                <a:endParaRPr lang="en-US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grpSp>
            <p:nvGrpSpPr>
              <p:cNvPr id="17441" name="Group 33"/>
              <p:cNvGrpSpPr>
                <a:grpSpLocks/>
              </p:cNvGrpSpPr>
              <p:nvPr/>
            </p:nvGrpSpPr>
            <p:grpSpPr bwMode="auto">
              <a:xfrm>
                <a:off x="288" y="1104"/>
                <a:ext cx="4273" cy="2735"/>
                <a:chOff x="288" y="1104"/>
                <a:chExt cx="4273" cy="2735"/>
              </a:xfrm>
            </p:grpSpPr>
            <p:grpSp>
              <p:nvGrpSpPr>
                <p:cNvPr id="17442" name="Group 34"/>
                <p:cNvGrpSpPr>
                  <a:grpSpLocks/>
                </p:cNvGrpSpPr>
                <p:nvPr/>
              </p:nvGrpSpPr>
              <p:grpSpPr bwMode="auto">
                <a:xfrm>
                  <a:off x="913" y="1104"/>
                  <a:ext cx="3648" cy="2304"/>
                  <a:chOff x="1296" y="864"/>
                  <a:chExt cx="3648" cy="2304"/>
                </a:xfrm>
              </p:grpSpPr>
              <p:sp>
                <p:nvSpPr>
                  <p:cNvPr id="1744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864"/>
                    <a:ext cx="0" cy="230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44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3165"/>
                    <a:ext cx="364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445" name="Text Box 37"/>
                <p:cNvSpPr txBox="1">
                  <a:spLocks noChangeArrowheads="1"/>
                </p:cNvSpPr>
                <p:nvPr/>
              </p:nvSpPr>
              <p:spPr bwMode="auto">
                <a:xfrm rot="-10780357">
                  <a:off x="288" y="1824"/>
                  <a:ext cx="385" cy="8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en-US" sz="28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Income</a:t>
                  </a:r>
                </a:p>
              </p:txBody>
            </p:sp>
            <p:sp>
              <p:nvSpPr>
                <p:cNvPr id="17446" name="Text Box 38"/>
                <p:cNvSpPr txBox="1">
                  <a:spLocks noChangeArrowheads="1"/>
                </p:cNvSpPr>
                <p:nvPr/>
              </p:nvSpPr>
              <p:spPr bwMode="auto">
                <a:xfrm rot="-26957040">
                  <a:off x="1915" y="3406"/>
                  <a:ext cx="385" cy="4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en-US" sz="28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Age</a:t>
                  </a:r>
                  <a:endParaRPr lang="en-US" altLang="en-US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7447" name="Line 39"/>
                <p:cNvSpPr>
                  <a:spLocks noChangeShapeType="1"/>
                </p:cNvSpPr>
                <p:nvPr/>
              </p:nvSpPr>
              <p:spPr bwMode="auto">
                <a:xfrm>
                  <a:off x="1056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48" name="Line 40"/>
                <p:cNvSpPr>
                  <a:spLocks noChangeShapeType="1"/>
                </p:cNvSpPr>
                <p:nvPr/>
              </p:nvSpPr>
              <p:spPr bwMode="auto">
                <a:xfrm>
                  <a:off x="1488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49" name="Line 41"/>
                <p:cNvSpPr>
                  <a:spLocks noChangeShapeType="1"/>
                </p:cNvSpPr>
                <p:nvPr/>
              </p:nvSpPr>
              <p:spPr bwMode="auto">
                <a:xfrm>
                  <a:off x="3216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0" name="Line 42"/>
                <p:cNvSpPr>
                  <a:spLocks noChangeShapeType="1"/>
                </p:cNvSpPr>
                <p:nvPr/>
              </p:nvSpPr>
              <p:spPr bwMode="auto">
                <a:xfrm>
                  <a:off x="3552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1" name="Line 43"/>
                <p:cNvSpPr>
                  <a:spLocks noChangeShapeType="1"/>
                </p:cNvSpPr>
                <p:nvPr/>
              </p:nvSpPr>
              <p:spPr bwMode="auto">
                <a:xfrm>
                  <a:off x="3888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2" name="Line 44"/>
                <p:cNvSpPr>
                  <a:spLocks noChangeShapeType="1"/>
                </p:cNvSpPr>
                <p:nvPr/>
              </p:nvSpPr>
              <p:spPr bwMode="auto">
                <a:xfrm>
                  <a:off x="1632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3" name="Line 45"/>
                <p:cNvSpPr>
                  <a:spLocks noChangeShapeType="1"/>
                </p:cNvSpPr>
                <p:nvPr/>
              </p:nvSpPr>
              <p:spPr bwMode="auto">
                <a:xfrm>
                  <a:off x="1776" y="3409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4" name="Oval 46"/>
                <p:cNvSpPr>
                  <a:spLocks noChangeArrowheads="1"/>
                </p:cNvSpPr>
                <p:nvPr/>
              </p:nvSpPr>
              <p:spPr bwMode="auto">
                <a:xfrm>
                  <a:off x="843" y="3496"/>
                  <a:ext cx="426" cy="330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 eaLnBrk="0" hangingPunct="0"/>
                  <a:r>
                    <a:rPr lang="en-US" altLang="en-US" sz="20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21</a:t>
                  </a:r>
                  <a:endParaRPr lang="en-US" altLang="en-US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7455" name="Oval 47"/>
                <p:cNvSpPr>
                  <a:spLocks noChangeArrowheads="1"/>
                </p:cNvSpPr>
                <p:nvPr/>
              </p:nvSpPr>
              <p:spPr bwMode="auto">
                <a:xfrm>
                  <a:off x="2994" y="3484"/>
                  <a:ext cx="426" cy="330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 eaLnBrk="0" hangingPunct="0"/>
                  <a:r>
                    <a:rPr lang="en-US" altLang="en-US" sz="20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50</a:t>
                  </a:r>
                  <a:endParaRPr lang="en-US" altLang="en-US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7456" name="Oval 48"/>
                <p:cNvSpPr>
                  <a:spLocks noChangeArrowheads="1"/>
                </p:cNvSpPr>
                <p:nvPr/>
              </p:nvSpPr>
              <p:spPr bwMode="auto">
                <a:xfrm>
                  <a:off x="3345" y="3493"/>
                  <a:ext cx="426" cy="330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 eaLnBrk="0" hangingPunct="0"/>
                  <a:r>
                    <a:rPr lang="en-US" altLang="en-US" sz="20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55</a:t>
                  </a:r>
                  <a:endParaRPr lang="en-US" altLang="en-US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7457" name="Oval 49"/>
                <p:cNvSpPr>
                  <a:spLocks noChangeArrowheads="1"/>
                </p:cNvSpPr>
                <p:nvPr/>
              </p:nvSpPr>
              <p:spPr bwMode="auto">
                <a:xfrm>
                  <a:off x="3669" y="3496"/>
                  <a:ext cx="426" cy="330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 eaLnBrk="0" hangingPunct="0"/>
                  <a:r>
                    <a:rPr lang="en-US" altLang="en-US" sz="20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60</a:t>
                  </a:r>
                  <a:endParaRPr lang="en-US" altLang="en-US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7458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768" y="321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59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768" y="297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768" y="273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1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768" y="249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768" y="2257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3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68" y="1969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4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768" y="1681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65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768" y="1441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7466" name="Oval 58"/>
          <p:cNvSpPr>
            <a:spLocks noChangeArrowheads="1"/>
          </p:cNvSpPr>
          <p:nvPr/>
        </p:nvSpPr>
        <p:spPr bwMode="auto">
          <a:xfrm>
            <a:off x="6427788" y="5773738"/>
            <a:ext cx="584200" cy="52387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65</a:t>
            </a:r>
          </a:p>
        </p:txBody>
      </p:sp>
      <p:sp>
        <p:nvSpPr>
          <p:cNvPr id="17467" name="Oval 59"/>
          <p:cNvSpPr>
            <a:spLocks noChangeArrowheads="1"/>
          </p:cNvSpPr>
          <p:nvPr/>
        </p:nvSpPr>
        <p:spPr bwMode="auto">
          <a:xfrm>
            <a:off x="3959225" y="5807075"/>
            <a:ext cx="584200" cy="52387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dist="71842" dir="2700000" algn="ctr" rotWithShape="0">
              <a:srgbClr val="33333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45</a:t>
            </a:r>
          </a:p>
        </p:txBody>
      </p:sp>
      <p:grpSp>
        <p:nvGrpSpPr>
          <p:cNvPr id="17468" name="Group 60"/>
          <p:cNvGrpSpPr>
            <a:grpSpLocks/>
          </p:cNvGrpSpPr>
          <p:nvPr/>
        </p:nvGrpSpPr>
        <p:grpSpPr bwMode="auto">
          <a:xfrm>
            <a:off x="6310313" y="5667375"/>
            <a:ext cx="777875" cy="750888"/>
            <a:chOff x="4000" y="3408"/>
            <a:chExt cx="416" cy="450"/>
          </a:xfrm>
        </p:grpSpPr>
        <p:sp>
          <p:nvSpPr>
            <p:cNvPr id="17469" name="Oval 61"/>
            <p:cNvSpPr>
              <a:spLocks noChangeArrowheads="1"/>
            </p:cNvSpPr>
            <p:nvPr/>
          </p:nvSpPr>
          <p:spPr bwMode="auto">
            <a:xfrm>
              <a:off x="4000" y="3438"/>
              <a:ext cx="416" cy="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000"/>
                <a:t>65</a:t>
              </a:r>
              <a:endPara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470" name="Line 62"/>
            <p:cNvSpPr>
              <a:spLocks noChangeShapeType="1"/>
            </p:cNvSpPr>
            <p:nvPr/>
          </p:nvSpPr>
          <p:spPr bwMode="auto">
            <a:xfrm>
              <a:off x="4212" y="3408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7471" name="Rectangle 63"/>
          <p:cNvSpPr>
            <a:spLocks noChangeArrowheads="1"/>
          </p:cNvSpPr>
          <p:nvPr/>
        </p:nvSpPr>
        <p:spPr bwMode="auto">
          <a:xfrm>
            <a:off x="1066800" y="228600"/>
            <a:ext cx="7620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Oh No! Another PROBLEM! </a:t>
            </a:r>
            <a:endParaRPr lang="en-US" altLang="en-US" sz="360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92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"/>
                                        <p:tgtEl>
                                          <p:spTgt spid="17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3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4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DRIVEB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7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75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8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2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6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nimBg="1" autoUpdateAnimBg="0"/>
      <p:bldP spid="17417" grpId="0" animBg="1" autoUpdateAnimBg="0"/>
      <p:bldP spid="17419" grpId="0" autoUpdateAnimBg="0"/>
      <p:bldP spid="17423" grpId="0" autoUpdateAnimBg="0"/>
      <p:bldP spid="17427" grpId="0" animBg="1" autoUpdateAnimBg="0"/>
      <p:bldP spid="17428" grpId="0" animBg="1" autoUpdateAnimBg="0"/>
      <p:bldP spid="17429" grpId="0" animBg="1" autoUpdateAnimBg="0"/>
      <p:bldP spid="17430" grpId="0" animBg="1" autoUpdateAnimBg="0"/>
      <p:bldP spid="17431" grpId="0" animBg="1" autoUpdateAnimBg="0"/>
      <p:bldP spid="17432" grpId="0" build="p" autoUpdateAnimBg="0"/>
      <p:bldP spid="17466" grpId="0" animBg="1" autoUpdateAnimBg="0"/>
      <p:bldP spid="17467" grpId="0" animBg="1" autoUpdateAnimBg="0"/>
      <p:bldP spid="1747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ChangeArrowheads="1"/>
          </p:cNvSpPr>
          <p:nvPr/>
        </p:nvSpPr>
        <p:spPr bwMode="auto">
          <a:xfrm rot="1946808">
            <a:off x="5237163" y="3579813"/>
            <a:ext cx="2633662" cy="949325"/>
          </a:xfrm>
          <a:prstGeom prst="rtTriangle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INCOME</a:t>
            </a:r>
            <a:r>
              <a:rPr lang="en-US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914400" y="990600"/>
            <a:ext cx="6629400" cy="4267200"/>
            <a:chOff x="576" y="624"/>
            <a:chExt cx="4176" cy="2688"/>
          </a:xfrm>
        </p:grpSpPr>
        <p:sp>
          <p:nvSpPr>
            <p:cNvPr id="19460" name="AutoShape 4"/>
            <p:cNvSpPr>
              <a:spLocks noChangeArrowheads="1"/>
            </p:cNvSpPr>
            <p:nvPr/>
          </p:nvSpPr>
          <p:spPr bwMode="auto">
            <a:xfrm>
              <a:off x="576" y="624"/>
              <a:ext cx="4176" cy="2688"/>
            </a:xfrm>
            <a:prstGeom prst="rtTriangle">
              <a:avLst/>
            </a:prstGeom>
            <a:solidFill>
              <a:srgbClr val="0000CC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>
              <a:off x="576" y="2832"/>
              <a:ext cx="340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>
              <a:off x="576" y="2304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>
              <a:off x="576" y="1872"/>
              <a:ext cx="192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64" name="Group 8"/>
          <p:cNvGrpSpPr>
            <a:grpSpLocks/>
          </p:cNvGrpSpPr>
          <p:nvPr/>
        </p:nvGrpSpPr>
        <p:grpSpPr bwMode="auto">
          <a:xfrm>
            <a:off x="990600" y="2227263"/>
            <a:ext cx="3733800" cy="2911475"/>
            <a:chOff x="624" y="1411"/>
            <a:chExt cx="2352" cy="1834"/>
          </a:xfrm>
        </p:grpSpPr>
        <p:sp>
          <p:nvSpPr>
            <p:cNvPr id="19465" name="Text Box 9"/>
            <p:cNvSpPr txBox="1">
              <a:spLocks noChangeArrowheads="1"/>
            </p:cNvSpPr>
            <p:nvPr/>
          </p:nvSpPr>
          <p:spPr bwMode="auto">
            <a:xfrm>
              <a:off x="1488" y="2880"/>
              <a:ext cx="1440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</a:rPr>
                <a:t>POVERTY</a:t>
              </a:r>
              <a:endParaRPr lang="en-US" altLang="en-US" sz="1400" i="1">
                <a:solidFill>
                  <a:schemeClr val="bg1"/>
                </a:solidFill>
              </a:endParaRPr>
            </a:p>
          </p:txBody>
        </p: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1008" y="2376"/>
              <a:ext cx="196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</a:rPr>
                <a:t>BASIC NEEDS</a:t>
              </a:r>
              <a:endParaRPr lang="en-US" altLang="en-US" sz="1400" i="1">
                <a:solidFill>
                  <a:schemeClr val="bg1"/>
                </a:solidFill>
              </a:endParaRPr>
            </a:p>
          </p:txBody>
        </p:sp>
        <p:sp>
          <p:nvSpPr>
            <p:cNvPr id="19467" name="Text Box 11"/>
            <p:cNvSpPr txBox="1">
              <a:spLocks noChangeArrowheads="1"/>
            </p:cNvSpPr>
            <p:nvPr/>
          </p:nvSpPr>
          <p:spPr bwMode="auto">
            <a:xfrm>
              <a:off x="816" y="1920"/>
              <a:ext cx="1488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</a:rPr>
                <a:t>COMFORT</a:t>
              </a:r>
              <a:endParaRPr lang="en-US" altLang="en-US" sz="1400" i="1">
                <a:solidFill>
                  <a:schemeClr val="bg1"/>
                </a:solidFill>
              </a:endParaRPr>
            </a:p>
          </p:txBody>
        </p:sp>
        <p:sp>
          <p:nvSpPr>
            <p:cNvPr id="19468" name="Text Box 12"/>
            <p:cNvSpPr txBox="1">
              <a:spLocks noChangeArrowheads="1"/>
            </p:cNvSpPr>
            <p:nvPr/>
          </p:nvSpPr>
          <p:spPr bwMode="auto">
            <a:xfrm>
              <a:off x="624" y="1411"/>
              <a:ext cx="1632" cy="365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33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b="1">
                  <a:solidFill>
                    <a:schemeClr val="bg1"/>
                  </a:solidFill>
                </a:rPr>
                <a:t>LUXURY</a:t>
              </a:r>
              <a:endParaRPr lang="en-US" altLang="en-US" sz="1400" i="1">
                <a:solidFill>
                  <a:schemeClr val="bg1"/>
                </a:solidFill>
              </a:endParaRPr>
            </a:p>
          </p:txBody>
        </p:sp>
      </p:grp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4329113" y="2366963"/>
            <a:ext cx="1266825" cy="1081087"/>
          </a:xfrm>
          <a:prstGeom prst="ellipse">
            <a:avLst/>
          </a:prstGeom>
          <a:solidFill>
            <a:srgbClr val="FF66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effectLst>
                  <a:outerShdw blurRad="38100" dist="38100" dir="2700000" algn="tl">
                    <a:srgbClr val="FFFFFF"/>
                  </a:outerShdw>
                </a:effectLst>
              </a:rPr>
              <a:t>Family</a:t>
            </a:r>
            <a:endParaRPr lang="en-US" altLang="en-US" sz="14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 rot="1969737">
            <a:off x="3748088" y="2014538"/>
            <a:ext cx="1981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19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 rot="1961132">
            <a:off x="5364163" y="3078163"/>
            <a:ext cx="3044825" cy="15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5605463" y="3138488"/>
            <a:ext cx="1266825" cy="1081087"/>
          </a:xfrm>
          <a:prstGeom prst="ellipse">
            <a:avLst/>
          </a:prstGeom>
          <a:solidFill>
            <a:srgbClr val="FFCC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Family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 rot="1969737">
            <a:off x="4895850" y="2898775"/>
            <a:ext cx="2238375" cy="12461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19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6929438" y="4010025"/>
            <a:ext cx="1266825" cy="10810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Family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295400" y="3098800"/>
            <a:ext cx="23622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COMFORT</a:t>
            </a:r>
            <a:endParaRPr lang="en-US" altLang="en-US" sz="14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1295400" y="3098800"/>
            <a:ext cx="2362200" cy="457200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COMFORT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1509713" y="3835400"/>
            <a:ext cx="3214687" cy="4318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NEEDS</a:t>
            </a:r>
            <a:endParaRPr lang="en-US" altLang="en-US" sz="14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1966913" y="4648200"/>
            <a:ext cx="3214687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POVERTY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1295400" y="3817938"/>
            <a:ext cx="3505200" cy="457200"/>
          </a:xfrm>
          <a:prstGeom prst="rect">
            <a:avLst/>
          </a:prstGeom>
          <a:solidFill>
            <a:srgbClr val="00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BASIC NEEDS</a:t>
            </a:r>
            <a:endParaRPr lang="en-US" altLang="en-US" sz="14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3657600" y="1868488"/>
            <a:ext cx="541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5F5F5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alt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 Do you want this to happen to your family?</a:t>
            </a:r>
            <a:endParaRPr lang="en-US" altLang="en-US" sz="32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1066800" y="228600"/>
            <a:ext cx="7620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Are you prepared for the FUTURE? </a:t>
            </a:r>
            <a:endParaRPr lang="en-US" altLang="en-US" sz="3200"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236788" y="998538"/>
            <a:ext cx="1776412" cy="105092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</a:t>
            </a:r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87613" y="1041400"/>
            <a:ext cx="1273175" cy="965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1309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 autoUpdateAnimBg="0"/>
      <p:bldP spid="19469" grpId="0" animBg="1" autoUpdateAnimBg="0"/>
      <p:bldP spid="19471" grpId="0" animBg="1" autoUpdateAnimBg="0"/>
      <p:bldP spid="19472" grpId="0" animBg="1" autoUpdateAnimBg="0"/>
      <p:bldP spid="19474" grpId="0" animBg="1" autoUpdateAnimBg="0"/>
      <p:bldP spid="19475" grpId="0" animBg="1" autoUpdateAnimBg="0"/>
      <p:bldP spid="19476" grpId="0" animBg="1" autoUpdateAnimBg="0"/>
      <p:bldP spid="19477" grpId="0" animBg="1" autoUpdateAnimBg="0"/>
      <p:bldP spid="19478" grpId="0" animBg="1" autoUpdateAnimBg="0"/>
      <p:bldP spid="19479" grpId="0" animBg="1" autoUpdateAnimBg="0"/>
      <p:bldP spid="19480" grpId="0" autoUpdateAnimBg="0"/>
      <p:bldP spid="19481" grpId="0" autoUpdateAnimBg="0"/>
      <p:bldP spid="19482" grpId="0" animBg="1" autoUpdateAnimBg="0"/>
      <p:bldP spid="1948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What are the options?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85800" y="1371600"/>
            <a:ext cx="35814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dirty="0">
                <a:latin typeface="Arial Black" panose="020B0A04020102020204" pitchFamily="34" charset="0"/>
              </a:rPr>
              <a:t>EMPLOYMENT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343400" y="1371600"/>
            <a:ext cx="35814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dirty="0">
                <a:latin typeface="Arial Black" panose="020B0A04020102020204" pitchFamily="34" charset="0"/>
              </a:rPr>
              <a:t>BUSINESS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85800" y="3352800"/>
            <a:ext cx="35814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dirty="0">
                <a:latin typeface="Arial Black" panose="020B0A04020102020204" pitchFamily="34" charset="0"/>
              </a:rPr>
              <a:t>SELF-EMPLOYED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343400" y="3352800"/>
            <a:ext cx="35814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800" dirty="0">
                <a:latin typeface="Arial Black" panose="020B0A04020102020204" pitchFamily="34" charset="0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4402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 to Entrepreneurship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rgbClr val="002060"/>
                </a:solidFill>
              </a:rPr>
              <a:t>Nature and Importance of Entrepreneurs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Definition of Entrepreneurship Today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kind of behavior that includes:</a:t>
            </a:r>
          </a:p>
          <a:p>
            <a:pPr lvl="1" eaLnBrk="1" hangingPunct="1"/>
            <a:r>
              <a:rPr lang="en-US" altLang="en-US" smtClean="0"/>
              <a:t>Initiative taking</a:t>
            </a:r>
          </a:p>
          <a:p>
            <a:pPr lvl="1" eaLnBrk="1" hangingPunct="1"/>
            <a:r>
              <a:rPr lang="en-US" altLang="en-US" smtClean="0"/>
              <a:t>The organizing and reorganizing of social and economic mechanisms to turn resources and situations to practical account</a:t>
            </a:r>
          </a:p>
          <a:p>
            <a:pPr lvl="1" eaLnBrk="1" hangingPunct="1"/>
            <a:r>
              <a:rPr lang="en-US" altLang="en-US" smtClean="0"/>
              <a:t>The acceptance of risk or failure</a:t>
            </a:r>
          </a:p>
          <a:p>
            <a:pPr eaLnBrk="1" hangingPunct="1"/>
            <a:r>
              <a:rPr lang="en-US" altLang="en-US" smtClean="0"/>
              <a:t>The process of creating incremental wealth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1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" y="0"/>
            <a:ext cx="9135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295400"/>
            <a:ext cx="7772400" cy="1143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altLang="en-US" sz="4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dgewater" pitchFamily="2" charset="0"/>
              </a:rPr>
              <a:t>The </a:t>
            </a:r>
            <a:r>
              <a:rPr lang="en-US" altLang="en-US" sz="4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dgewater" pitchFamily="2" charset="0"/>
              </a:rPr>
              <a:t>Filipino employee is in distress!</a:t>
            </a:r>
          </a:p>
        </p:txBody>
      </p:sp>
      <p:pic>
        <p:nvPicPr>
          <p:cNvPr id="20483" name="Picture 3" descr="businessman_nervous_md_wh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33909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4419600" y="3505200"/>
            <a:ext cx="3124200" cy="1981200"/>
          </a:xfrm>
          <a:prstGeom prst="cloudCallout">
            <a:avLst>
              <a:gd name="adj1" fmla="val -93421"/>
              <a:gd name="adj2" fmla="val -269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400"/>
              <a:t>Haay…. Napakahirap ng buhay!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33400" y="0"/>
            <a:ext cx="807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4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Believe it or not!</a:t>
            </a:r>
          </a:p>
        </p:txBody>
      </p:sp>
    </p:spTree>
    <p:extLst>
      <p:ext uri="{BB962C8B-B14F-4D97-AF65-F5344CB8AC3E}">
        <p14:creationId xmlns:p14="http://schemas.microsoft.com/office/powerpoint/2010/main" val="2920488438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625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125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 autoUpdateAnimBg="0"/>
      <p:bldP spid="20484" grpId="0" animBg="1" autoUpdateAnimBg="0"/>
      <p:bldP spid="20485" grpId="0" build="p" autoUpdateAnimBg="0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"/>
            <a:ext cx="918747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" y="475898"/>
            <a:ext cx="9137267" cy="59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0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Definition of Entrepreneurship Today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Entrepreneurship – the process of</a:t>
            </a:r>
          </a:p>
          <a:p>
            <a:pPr lvl="1" eaLnBrk="1" hangingPunct="1"/>
            <a:r>
              <a:rPr lang="en-US" altLang="en-US" smtClean="0"/>
              <a:t>creating something new with value </a:t>
            </a:r>
          </a:p>
          <a:p>
            <a:pPr lvl="1" eaLnBrk="1" hangingPunct="1"/>
            <a:r>
              <a:rPr lang="en-US" altLang="en-US" smtClean="0"/>
              <a:t>by devoting the necessary time and effort,</a:t>
            </a:r>
          </a:p>
          <a:p>
            <a:pPr lvl="1" eaLnBrk="1" hangingPunct="1"/>
            <a:r>
              <a:rPr lang="en-US" altLang="en-US" smtClean="0"/>
              <a:t>assuming the accompanying financial, psychic, and social risks, and </a:t>
            </a:r>
          </a:p>
          <a:p>
            <a:pPr lvl="1" eaLnBrk="1" hangingPunct="1"/>
            <a:r>
              <a:rPr lang="en-US" altLang="en-US" smtClean="0"/>
              <a:t>receiving the resulting rewards and personal satisfaction and independence.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65407"/>
            <a:ext cx="3912457" cy="315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371600"/>
            <a:ext cx="1905000" cy="1222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683077"/>
            <a:ext cx="3950788" cy="2650923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3200400" y="2683077"/>
            <a:ext cx="3124200" cy="181272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5400" dirty="0" smtClean="0">
                <a:solidFill>
                  <a:schemeClr val="tx1"/>
                </a:solidFill>
                <a:latin typeface="Accent" panose="00000400000000000000" pitchFamily="2" charset="0"/>
              </a:rPr>
              <a:t>48K</a:t>
            </a:r>
            <a:endParaRPr lang="en-PH" sz="5400" dirty="0">
              <a:solidFill>
                <a:schemeClr val="tx1"/>
              </a:solidFill>
              <a:latin typeface="Accen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8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Entrepreneurs vs. Inventors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Inventor – an individual who creates something for the first time, is a highly driven individual motivated by his or her own work and personal ideas.</a:t>
            </a:r>
          </a:p>
          <a:p>
            <a:pPr eaLnBrk="1" hangingPunct="1"/>
            <a:r>
              <a:rPr lang="en-US" altLang="en-US" smtClean="0"/>
              <a:t>An entrepreneur falls in love with the new venture and will do almost anything to ensure its survival and growth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Entrepreneurial Process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Four distinct phases: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mtClean="0"/>
              <a:t>Identification and evaluation of the opportunity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mtClean="0"/>
              <a:t>Development of the business plan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mtClean="0"/>
              <a:t>Determination of the required resources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mtClean="0"/>
              <a:t>Management of the resulting enterprise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Entrepreneurial Process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Identify and evaluate the opportunity</a:t>
            </a:r>
          </a:p>
          <a:p>
            <a:pPr lvl="1" eaLnBrk="1" hangingPunct="1"/>
            <a:r>
              <a:rPr lang="en-US" altLang="en-US" smtClean="0"/>
              <a:t>Opportunity assessment</a:t>
            </a:r>
          </a:p>
          <a:p>
            <a:pPr lvl="1" eaLnBrk="1" hangingPunct="1"/>
            <a:r>
              <a:rPr lang="en-US" altLang="en-US" smtClean="0"/>
              <a:t>Creation and length of opportunity</a:t>
            </a:r>
          </a:p>
          <a:p>
            <a:pPr lvl="1" eaLnBrk="1" hangingPunct="1"/>
            <a:r>
              <a:rPr lang="en-US" altLang="en-US" smtClean="0"/>
              <a:t>Real and perceived value of opportunity</a:t>
            </a:r>
          </a:p>
          <a:p>
            <a:pPr lvl="1" eaLnBrk="1" hangingPunct="1"/>
            <a:r>
              <a:rPr lang="en-US" altLang="en-US" smtClean="0"/>
              <a:t>Risk and returns of opportunity</a:t>
            </a:r>
          </a:p>
          <a:p>
            <a:pPr lvl="1" eaLnBrk="1" hangingPunct="1"/>
            <a:r>
              <a:rPr lang="en-US" altLang="en-US" smtClean="0"/>
              <a:t>Opportunity vs. personal skills and goals</a:t>
            </a:r>
          </a:p>
          <a:p>
            <a:pPr lvl="1" eaLnBrk="1" hangingPunct="1"/>
            <a:r>
              <a:rPr lang="en-US" altLang="en-US" smtClean="0"/>
              <a:t>Competitive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Entrepreneurial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295400"/>
            <a:ext cx="8229600" cy="45720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Development of the business plan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Title page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Table of contents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Executive Summary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Major section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Appendixes (Exhibits)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277938" y="3686175"/>
            <a:ext cx="3733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463550" indent="-409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Description of business	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Description of industry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Technology plan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Marketing plan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Financial plan</a:t>
            </a:r>
          </a:p>
          <a:p>
            <a:pPr eaLnBrk="1" hangingPunct="1"/>
            <a:endParaRPr lang="en-US" altLang="en-US"/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5011738" y="3686175"/>
            <a:ext cx="35814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63550" indent="-409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463550" indent="-4095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Production Plan	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Organizational Plan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Operation Plan</a:t>
            </a: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Summary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9220" grpId="0"/>
      <p:bldP spid="92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Entrepreneurial Process</a:t>
            </a:r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Determination of the required resources</a:t>
            </a:r>
          </a:p>
          <a:p>
            <a:pPr lvl="1" eaLnBrk="1" hangingPunct="1"/>
            <a:r>
              <a:rPr lang="en-US" altLang="en-US" smtClean="0"/>
              <a:t>Determine resources needed</a:t>
            </a:r>
          </a:p>
          <a:p>
            <a:pPr lvl="1" eaLnBrk="1" hangingPunct="1"/>
            <a:r>
              <a:rPr lang="en-US" altLang="en-US" smtClean="0"/>
              <a:t>Determine existing resources</a:t>
            </a:r>
          </a:p>
          <a:p>
            <a:pPr lvl="1" eaLnBrk="1" hangingPunct="1"/>
            <a:r>
              <a:rPr lang="en-US" altLang="en-US" smtClean="0"/>
              <a:t>Identify resource gaps and available suppliers</a:t>
            </a:r>
          </a:p>
          <a:p>
            <a:pPr lvl="1" eaLnBrk="1" hangingPunct="1"/>
            <a:r>
              <a:rPr lang="en-US" altLang="en-US" smtClean="0"/>
              <a:t>Develop access to needed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Entrepreneurial Process</a:t>
            </a:r>
          </a:p>
        </p:txBody>
      </p:sp>
      <p:sp>
        <p:nvSpPr>
          <p:cNvPr id="1126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Management of the resulting enterprise</a:t>
            </a:r>
          </a:p>
          <a:p>
            <a:pPr lvl="1" eaLnBrk="1" hangingPunct="1"/>
            <a:r>
              <a:rPr lang="en-US" altLang="en-US" smtClean="0"/>
              <a:t>Develop management style</a:t>
            </a:r>
          </a:p>
          <a:p>
            <a:pPr lvl="1" eaLnBrk="1" hangingPunct="1"/>
            <a:r>
              <a:rPr lang="en-US" altLang="en-US" smtClean="0"/>
              <a:t>Understand key variables for success</a:t>
            </a:r>
          </a:p>
          <a:p>
            <a:pPr lvl="1" eaLnBrk="1" hangingPunct="1"/>
            <a:r>
              <a:rPr lang="en-US" altLang="en-US" smtClean="0"/>
              <a:t>Identify problems and potential problems</a:t>
            </a:r>
          </a:p>
          <a:p>
            <a:pPr lvl="1" eaLnBrk="1" hangingPunct="1"/>
            <a:r>
              <a:rPr lang="en-US" altLang="en-US" smtClean="0"/>
              <a:t>Implement control systems</a:t>
            </a:r>
          </a:p>
          <a:p>
            <a:pPr eaLnBrk="1" hangingPunct="1"/>
            <a:r>
              <a:rPr lang="en-US" altLang="en-US" smtClean="0"/>
              <a:t>Develop growth strategy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0282747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720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4038600" y="228600"/>
            <a:ext cx="4800600" cy="2514600"/>
          </a:xfrm>
          <a:prstGeom prst="cloudCallout">
            <a:avLst>
              <a:gd name="adj1" fmla="val 27412"/>
              <a:gd name="adj2" fmla="val 10776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3200"/>
              <a:t>Bagay-bagay na bumabagabag sa ating isipan?</a:t>
            </a: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228600" y="2133600"/>
            <a:ext cx="4648200" cy="2209800"/>
          </a:xfrm>
          <a:prstGeom prst="cloudCallout">
            <a:avLst>
              <a:gd name="adj1" fmla="val 90949"/>
              <a:gd name="adj2" fmla="val 6019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3200"/>
              <a:t>Suliraning walang kalutasan?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228600" y="4419600"/>
            <a:ext cx="4648200" cy="1905000"/>
          </a:xfrm>
          <a:prstGeom prst="cloudCallout">
            <a:avLst>
              <a:gd name="adj1" fmla="val 89926"/>
              <a:gd name="adj2" fmla="val -758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3200"/>
              <a:t>Pera? Pera? Pera? Pera?</a:t>
            </a:r>
          </a:p>
        </p:txBody>
      </p:sp>
      <p:pic>
        <p:nvPicPr>
          <p:cNvPr id="5126" name="Picture 6" descr="j02506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160020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j02506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"/>
            <a:ext cx="14954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nimBg="1"/>
      <p:bldP spid="5124" grpId="0" animBg="1"/>
      <p:bldP spid="5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51054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3200400" y="457200"/>
            <a:ext cx="5715000" cy="2514600"/>
          </a:xfrm>
          <a:prstGeom prst="cloudCallout">
            <a:avLst>
              <a:gd name="adj1" fmla="val -38611"/>
              <a:gd name="adj2" fmla="val 9368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2400"/>
              <a:t>Gusto kong bumili ng bahay… Kaya lang wala akong pera… Saan kaya puwedeng umutang????</a:t>
            </a:r>
          </a:p>
        </p:txBody>
      </p:sp>
    </p:spTree>
    <p:extLst>
      <p:ext uri="{BB962C8B-B14F-4D97-AF65-F5344CB8AC3E}">
        <p14:creationId xmlns:p14="http://schemas.microsoft.com/office/powerpoint/2010/main" val="22754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43200"/>
            <a:ext cx="5200650" cy="3905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381000" y="381000"/>
            <a:ext cx="5638800" cy="2743200"/>
          </a:xfrm>
          <a:prstGeom prst="cloudCallout">
            <a:avLst>
              <a:gd name="adj1" fmla="val 39949"/>
              <a:gd name="adj2" fmla="val 8281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2400"/>
              <a:t>Saan kaya puwedeng ilagay itong pera ko? Sa Banko? Sa Negosyo? Sa Investment House? Bumili kaya ako ng kotse???</a:t>
            </a:r>
          </a:p>
        </p:txBody>
      </p:sp>
    </p:spTree>
    <p:extLst>
      <p:ext uri="{BB962C8B-B14F-4D97-AF65-F5344CB8AC3E}">
        <p14:creationId xmlns:p14="http://schemas.microsoft.com/office/powerpoint/2010/main" val="10441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SC028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286000"/>
            <a:ext cx="4978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2362200" y="381000"/>
            <a:ext cx="6629400" cy="2590800"/>
          </a:xfrm>
          <a:prstGeom prst="cloudCallout">
            <a:avLst>
              <a:gd name="adj1" fmla="val -24713"/>
              <a:gd name="adj2" fmla="val 7708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2400"/>
              <a:t>Trabaho ako ng trabaho… Pero laging kapos ang suweldo ko…Ano ang gagawin ko para madagdagan pa ang pera ko???</a:t>
            </a:r>
          </a:p>
        </p:txBody>
      </p:sp>
    </p:spTree>
    <p:extLst>
      <p:ext uri="{BB962C8B-B14F-4D97-AF65-F5344CB8AC3E}">
        <p14:creationId xmlns:p14="http://schemas.microsoft.com/office/powerpoint/2010/main" val="21623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SC0283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4895850" cy="3671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152400" y="457200"/>
            <a:ext cx="6172200" cy="2971800"/>
          </a:xfrm>
          <a:prstGeom prst="cloudCallout">
            <a:avLst>
              <a:gd name="adj1" fmla="val 44032"/>
              <a:gd name="adj2" fmla="val 6896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PH" altLang="en-US" sz="2400"/>
              <a:t>Kung sakaling mawalan ako ng trabaho, paano na ang pamilya ko? Ano ang gagawin ko sa perang matatanggap ko???</a:t>
            </a:r>
          </a:p>
        </p:txBody>
      </p:sp>
    </p:spTree>
    <p:extLst>
      <p:ext uri="{BB962C8B-B14F-4D97-AF65-F5344CB8AC3E}">
        <p14:creationId xmlns:p14="http://schemas.microsoft.com/office/powerpoint/2010/main" val="569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3" r="4445"/>
          <a:stretch>
            <a:fillRect/>
          </a:stretch>
        </p:blipFill>
        <p:spPr bwMode="auto">
          <a:xfrm>
            <a:off x="381000" y="952500"/>
            <a:ext cx="83820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HARD FACTS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29200" y="1752600"/>
            <a:ext cx="190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100 Million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63836" y="2438400"/>
            <a:ext cx="217516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1.8 Million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2085975"/>
            <a:ext cx="8077200" cy="3276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600" b="0" u="sng">
                <a:solidFill>
                  <a:srgbClr val="0000CC"/>
                </a:solidFill>
              </a:rPr>
              <a:t>Scenario A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600"/>
              <a:t>	 Gross P 250 .00 (Metro Manila)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/>
              <a:t>- less 25% (deductions: tax, SSS, PhilHealth, etc.)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/>
              <a:t>= </a:t>
            </a:r>
            <a:r>
              <a:rPr lang="en-US" altLang="en-US" sz="2600">
                <a:solidFill>
                  <a:srgbClr val="FF0000"/>
                </a:solidFill>
              </a:rPr>
              <a:t>Net P 187.50</a:t>
            </a:r>
            <a:r>
              <a:rPr lang="en-US" altLang="en-US" sz="2600"/>
              <a:t> (Metro Manila)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600" b="0" u="sng">
                <a:solidFill>
                  <a:srgbClr val="0000CC"/>
                </a:solidFill>
              </a:rPr>
              <a:t>Scenario B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600"/>
              <a:t>	Gross P 237 .00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600"/>
              <a:t>	- less 25% deductions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600"/>
              <a:t>	= </a:t>
            </a:r>
            <a:r>
              <a:rPr lang="en-US" altLang="en-US" sz="2600">
                <a:solidFill>
                  <a:srgbClr val="FF0000"/>
                </a:solidFill>
              </a:rPr>
              <a:t>Net P177.75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>
              <a:solidFill>
                <a:srgbClr val="FF0000"/>
              </a:solidFill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09613" y="1066800"/>
            <a:ext cx="7924800" cy="62230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70006" dir="292884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Most Filipinos earn below Minimum Wage!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363538"/>
            <a:ext cx="8077200" cy="16764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000" b="1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Hard Facts</a:t>
            </a:r>
          </a:p>
        </p:txBody>
      </p:sp>
    </p:spTree>
    <p:extLst>
      <p:ext uri="{BB962C8B-B14F-4D97-AF65-F5344CB8AC3E}">
        <p14:creationId xmlns:p14="http://schemas.microsoft.com/office/powerpoint/2010/main" val="3939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bldLvl="2" autoUpdateAnimBg="0"/>
      <p:bldP spid="11267" grpId="0" animBg="1" autoUpdateAnimBg="0"/>
      <p:bldP spid="11268" grpId="0" build="p" autoUpdateAnimBg="0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628</Words>
  <Application>Microsoft Office PowerPoint</Application>
  <PresentationFormat>On-screen Show (4:3)</PresentationFormat>
  <Paragraphs>167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Accent</vt:lpstr>
      <vt:lpstr>An ode to noone</vt:lpstr>
      <vt:lpstr>Arial</vt:lpstr>
      <vt:lpstr>Arial Black</vt:lpstr>
      <vt:lpstr>Calibri</vt:lpstr>
      <vt:lpstr>Comic Sans MS</vt:lpstr>
      <vt:lpstr>Edgewater</vt:lpstr>
      <vt:lpstr>Melted Moments</vt:lpstr>
      <vt:lpstr>Times New Roman</vt:lpstr>
      <vt:lpstr>XitRAM!</vt:lpstr>
      <vt:lpstr>Office Theme</vt:lpstr>
      <vt:lpstr>Bitmap Image</vt:lpstr>
      <vt:lpstr>Why be an entrepreneur?</vt:lpstr>
      <vt:lpstr>The Filipino employee is in distress!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HARD FACTS</vt:lpstr>
      <vt:lpstr>The Hard Facts</vt:lpstr>
      <vt:lpstr>Where the Income Goes</vt:lpstr>
      <vt:lpstr>PowerPoint Presentation</vt:lpstr>
      <vt:lpstr>PowerPoint Presentation</vt:lpstr>
      <vt:lpstr>PowerPoint Presentation</vt:lpstr>
      <vt:lpstr>PowerPoint Presentation</vt:lpstr>
      <vt:lpstr>What are the options?</vt:lpstr>
      <vt:lpstr>Introduction to Entrepreneurship</vt:lpstr>
      <vt:lpstr>Definition of Entrepreneurship Today</vt:lpstr>
      <vt:lpstr>PowerPoint Presentation</vt:lpstr>
      <vt:lpstr>PowerPoint Presentation</vt:lpstr>
      <vt:lpstr>PowerPoint Presentation</vt:lpstr>
      <vt:lpstr>PowerPoint Presentation</vt:lpstr>
      <vt:lpstr>Definition of Entrepreneurship Today</vt:lpstr>
      <vt:lpstr>PowerPoint Presentation</vt:lpstr>
      <vt:lpstr>Entrepreneurs vs. Inventors</vt:lpstr>
      <vt:lpstr> The Entrepreneurial Process </vt:lpstr>
      <vt:lpstr>The Entrepreneurial Process</vt:lpstr>
      <vt:lpstr>The Entrepreneurial Process</vt:lpstr>
      <vt:lpstr>The Entrepreneurial Process</vt:lpstr>
      <vt:lpstr>The Entrepreneurial Process</vt:lpstr>
    </vt:vector>
  </TitlesOfParts>
  <Company>Elcott Cyberoutsource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Entrepreneurship</dc:title>
  <dc:creator>Boogie Boydon</dc:creator>
  <cp:lastModifiedBy>Ernesto C. Boydon</cp:lastModifiedBy>
  <cp:revision>16</cp:revision>
  <dcterms:created xsi:type="dcterms:W3CDTF">2011-01-13T03:34:03Z</dcterms:created>
  <dcterms:modified xsi:type="dcterms:W3CDTF">2016-06-14T01:25:47Z</dcterms:modified>
</cp:coreProperties>
</file>